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75" r:id="rId3"/>
    <p:sldId id="276" r:id="rId4"/>
    <p:sldId id="270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FF3399"/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483" autoAdjust="0"/>
  </p:normalViewPr>
  <p:slideViewPr>
    <p:cSldViewPr>
      <p:cViewPr>
        <p:scale>
          <a:sx n="100" d="100"/>
          <a:sy n="100" d="100"/>
        </p:scale>
        <p:origin x="-2844" y="-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99DA4-A0DB-405F-B0DE-29B3D25F135B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D19F0-8C06-4F11-B5BD-8B8D946930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885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2E7C2-9712-4C58-A413-01F2A13406AF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618D7-7781-42C5-BEA6-0CBE864017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965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618D7-7781-42C5-BEA6-0CBE8640178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618D7-7781-42C5-BEA6-0CBE8640178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618D7-7781-42C5-BEA6-0CBE8640178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618D7-7781-42C5-BEA6-0CBE8640178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7B7B-C56A-4167-907E-D5A28AB08CDB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27B7B-C56A-4167-907E-D5A28AB08CDB}" type="datetimeFigureOut">
              <a:rPr lang="ru-RU" smtClean="0"/>
              <a:pPr/>
              <a:t>29.06.2017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F1AD7-7A69-4B2A-A4FB-85C3A96490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84" y="154748"/>
            <a:ext cx="442915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ГАПОУ «</a:t>
            </a:r>
            <a:r>
              <a:rPr lang="ru-RU" sz="105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Бугульминский</a:t>
            </a:r>
            <a:r>
              <a:rPr lang="ru-RU" sz="10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 аграрный колледж»</a:t>
            </a:r>
            <a:endParaRPr lang="ru-RU" sz="10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5" name="Picture 1" descr="C:\Users\Библиотека\Desktop\ВСЕ материалы на конкурс и на сайт\логотип колледж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8" y="238092"/>
            <a:ext cx="928362" cy="1000132"/>
          </a:xfrm>
          <a:prstGeom prst="rect">
            <a:avLst/>
          </a:prstGeom>
          <a:noFill/>
        </p:spPr>
      </p:pic>
      <p:pic>
        <p:nvPicPr>
          <p:cNvPr id="6" name="Picture 2" descr="C:\Users\Библиотека\Desktop\ВЫПУСК ГАЗЕТЫ\ГАЗЕТА\1280px-Traktor_Bugulma_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64" y="380968"/>
            <a:ext cx="1000132" cy="84094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28736" y="452406"/>
            <a:ext cx="41434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yrillicOld" pitchFamily="2" charset="0"/>
                <a:cs typeface="Times New Roman" pitchFamily="18" charset="0"/>
              </a:rPr>
              <a:t>Ф О Р Д З О Н</a:t>
            </a:r>
            <a:endParaRPr lang="ru-RU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8670" y="309530"/>
            <a:ext cx="478634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Студенческая газета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 noChangeShapeType="1"/>
          </p:cNvSpPr>
          <p:nvPr/>
        </p:nvSpPr>
        <p:spPr bwMode="auto">
          <a:xfrm>
            <a:off x="2285992" y="1952604"/>
            <a:ext cx="2033587" cy="4469738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  <a:effectLst/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43050" y="2553874"/>
            <a:ext cx="49292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100" dirty="0" smtClean="0">
                <a:latin typeface="Bookman Old Style" pitchFamily="18" charset="0"/>
              </a:rPr>
              <a:t> 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>
            <a:off x="107530" y="3130934"/>
            <a:ext cx="29281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000240" y="1381100"/>
            <a:ext cx="3500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endParaRPr lang="ru-RU" sz="1000" b="1" dirty="0">
              <a:solidFill>
                <a:srgbClr val="7030A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28736" y="2095480"/>
            <a:ext cx="500068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900" dirty="0" smtClean="0">
                <a:latin typeface="Bookman Old Style" pitchFamily="18" charset="0"/>
              </a:rPr>
              <a:t>                                                    </a:t>
            </a:r>
            <a:endParaRPr lang="ru-RU" sz="900" dirty="0"/>
          </a:p>
        </p:txBody>
      </p:sp>
      <p:sp>
        <p:nvSpPr>
          <p:cNvPr id="23" name="TextBox 22"/>
          <p:cNvSpPr txBox="1"/>
          <p:nvPr/>
        </p:nvSpPr>
        <p:spPr>
          <a:xfrm>
            <a:off x="1928802" y="1452538"/>
            <a:ext cx="1285884" cy="2308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ВЫПУСК - 2017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57166" y="6881826"/>
            <a:ext cx="614369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/>
              <a:t>                                                                                     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4290" y="1452538"/>
            <a:ext cx="13573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Bookman Old Style" pitchFamily="18" charset="0"/>
              </a:rPr>
              <a:t>В этом выпуске</a:t>
            </a:r>
            <a:r>
              <a:rPr lang="ru-RU" sz="1000" dirty="0" smtClean="0"/>
              <a:t>:</a:t>
            </a:r>
            <a:endParaRPr lang="ru-RU" sz="1000" dirty="0"/>
          </a:p>
        </p:txBody>
      </p:sp>
      <p:sp>
        <p:nvSpPr>
          <p:cNvPr id="25" name="TextBox 24"/>
          <p:cNvSpPr txBox="1"/>
          <p:nvPr/>
        </p:nvSpPr>
        <p:spPr>
          <a:xfrm>
            <a:off x="142852" y="3595678"/>
            <a:ext cx="2143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27" name="TextBox 26"/>
          <p:cNvSpPr txBox="1"/>
          <p:nvPr/>
        </p:nvSpPr>
        <p:spPr>
          <a:xfrm>
            <a:off x="142852" y="1881166"/>
            <a:ext cx="2551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36" name="TextBox 35"/>
          <p:cNvSpPr txBox="1"/>
          <p:nvPr/>
        </p:nvSpPr>
        <p:spPr>
          <a:xfrm flipH="1">
            <a:off x="142852" y="4238620"/>
            <a:ext cx="2857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37" name="TextBox 36"/>
          <p:cNvSpPr txBox="1"/>
          <p:nvPr/>
        </p:nvSpPr>
        <p:spPr>
          <a:xfrm>
            <a:off x="357166" y="3024174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Теплица в колледже</a:t>
            </a:r>
            <a:endParaRPr lang="ru-RU" sz="900" dirty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85728" y="4238620"/>
            <a:ext cx="10001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Bookman Old Style" pitchFamily="18" charset="0"/>
              </a:rPr>
              <a:t>Юбиляры</a:t>
            </a:r>
            <a:endParaRPr lang="ru-RU" sz="800" dirty="0">
              <a:latin typeface="Bookman Old Style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42852" y="2595546"/>
            <a:ext cx="2857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49" name="TextBox 48"/>
          <p:cNvSpPr txBox="1"/>
          <p:nvPr/>
        </p:nvSpPr>
        <p:spPr>
          <a:xfrm>
            <a:off x="142852" y="3024174"/>
            <a:ext cx="1837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>
            <a:off x="142852" y="8096272"/>
            <a:ext cx="657227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357166" y="9739346"/>
            <a:ext cx="628654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57166" y="1738290"/>
            <a:ext cx="85725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dirty="0" smtClean="0">
                <a:latin typeface="Bookman Old Style" pitchFamily="18" charset="0"/>
              </a:rPr>
              <a:t>Экзамен по самой трудной теме – «Жизнь»</a:t>
            </a:r>
          </a:p>
          <a:p>
            <a:endParaRPr lang="ru-RU" sz="900" dirty="0"/>
          </a:p>
        </p:txBody>
      </p:sp>
      <p:sp>
        <p:nvSpPr>
          <p:cNvPr id="61" name="TextBox 60"/>
          <p:cNvSpPr txBox="1"/>
          <p:nvPr/>
        </p:nvSpPr>
        <p:spPr>
          <a:xfrm>
            <a:off x="285728" y="3952868"/>
            <a:ext cx="9925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Конкурсы</a:t>
            </a:r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214290" y="95216"/>
            <a:ext cx="63579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2071678" y="1095348"/>
            <a:ext cx="20794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Monotype Corsiva" pitchFamily="66" charset="0"/>
                <a:ea typeface="Century Schoolbook" pitchFamily="18" charset="0"/>
                <a:cs typeface="Times New Roman" pitchFamily="18" charset="0"/>
              </a:rPr>
              <a:t>выпуск № 6, июнь 2017 года</a:t>
            </a:r>
            <a:endParaRPr lang="ru-RU" sz="1400" dirty="0">
              <a:latin typeface="Monotype Corsiva" pitchFamily="66" charset="0"/>
              <a:cs typeface="Times New Roman" pitchFamily="18" charset="0"/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214290" y="1381100"/>
            <a:ext cx="63579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5400000">
            <a:off x="5929330" y="738158"/>
            <a:ext cx="12858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rot="5400000">
            <a:off x="-345325" y="726269"/>
            <a:ext cx="111923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52" y="6310322"/>
            <a:ext cx="1424106" cy="140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TextBox 37"/>
          <p:cNvSpPr txBox="1"/>
          <p:nvPr/>
        </p:nvSpPr>
        <p:spPr>
          <a:xfrm>
            <a:off x="428604" y="3524240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Международный</a:t>
            </a:r>
          </a:p>
          <a:p>
            <a:r>
              <a:rPr lang="ru-RU" sz="9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день защиты детей</a:t>
            </a:r>
            <a:endParaRPr lang="ru-RU" sz="900" dirty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4290" y="3952868"/>
            <a:ext cx="2143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&gt;</a:t>
            </a:r>
            <a:endParaRPr lang="ru-RU" sz="1100" dirty="0"/>
          </a:p>
        </p:txBody>
      </p:sp>
      <p:sp>
        <p:nvSpPr>
          <p:cNvPr id="40" name="TextBox 39"/>
          <p:cNvSpPr txBox="1"/>
          <p:nvPr/>
        </p:nvSpPr>
        <p:spPr>
          <a:xfrm>
            <a:off x="1643050" y="2381232"/>
            <a:ext cx="492922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00" dirty="0" smtClean="0"/>
          </a:p>
          <a:p>
            <a:endParaRPr lang="ru-RU" sz="1000" dirty="0" smtClean="0"/>
          </a:p>
          <a:p>
            <a:endParaRPr lang="ru-RU" sz="1000" dirty="0" smtClean="0"/>
          </a:p>
          <a:p>
            <a:r>
              <a:rPr lang="ru-RU" sz="1000" dirty="0" smtClean="0"/>
              <a:t>        Выпускники, получившие профессию  механизатора, автомеханика, техника-технолога, уверены в самом главном, что без работы они не останутся. Эти специальности всегда востребованы.</a:t>
            </a:r>
          </a:p>
          <a:p>
            <a:r>
              <a:rPr lang="ru-RU" sz="1000" dirty="0" smtClean="0"/>
              <a:t>       В этом году выпускникам  колледжа представилась возможность пройти один из этапов Государственной итоговой аттестации в совершенно новом формате демонстрационного экзамена. В хорошо оборудованных лабораториях, учебных мастерских, на учебном полигоне выпускники выполняли задания. Экспертную оценку методом наблюдения, в соответствии с требованиями стандарта </a:t>
            </a:r>
            <a:r>
              <a:rPr lang="ru-RU" sz="1000" dirty="0" err="1" smtClean="0"/>
              <a:t>WorldSkills</a:t>
            </a:r>
            <a:r>
              <a:rPr lang="ru-RU" sz="1000" dirty="0" smtClean="0"/>
              <a:t>, проводили независимые эксперты. Выпускники показали хорошие результаты по этапам выполняемой работы</a:t>
            </a:r>
          </a:p>
          <a:p>
            <a:pPr algn="just"/>
            <a:r>
              <a:rPr lang="ru-RU" sz="1000" dirty="0" smtClean="0"/>
              <a:t>       Завершилась хотя и сложная, но интересная неделя защиты выпускных квалификационных и дипломных  работ по специальностям «Технология продукции общественного питания», «Автомеханик», «Механизация сельского хозяйства».    </a:t>
            </a:r>
          </a:p>
          <a:p>
            <a:pPr algn="just"/>
            <a:r>
              <a:rPr lang="ru-RU" sz="1000" dirty="0" smtClean="0"/>
              <a:t>      Защита дипломной работы – волнующее событие:  студентам предстояло сдать  не только теоретическую часть, но и практическую в виде чертежей, предоставить презентацию, подготовить раздаточный материал. Разнообразная тематика дипломных работ показала высокий уровень овладения общими и профессиональными компетенциями.</a:t>
            </a:r>
          </a:p>
          <a:p>
            <a:r>
              <a:rPr lang="ru-RU" sz="1000" dirty="0" smtClean="0"/>
              <a:t>       Студенты ответственно подготовились к защите. Ребята показали  высокие результаты, что дает обоснованный повод для гордости нашими выпускниками и профессиональной подготовкой в колледже.   </a:t>
            </a:r>
          </a:p>
          <a:p>
            <a:r>
              <a:rPr lang="ru-RU" sz="1000" dirty="0" smtClean="0"/>
              <a:t>       Преподаватели, не смотря на свой большой опыт работы, волновались и переживали  за каждого студента.</a:t>
            </a:r>
          </a:p>
          <a:p>
            <a:r>
              <a:rPr lang="ru-RU" sz="1000" dirty="0" smtClean="0"/>
              <a:t>      По итогам всего учебного периода получили диплом с отличием 10 выпускников - Альберт Юсупов, Алмаз Булатов, Дарья </a:t>
            </a:r>
            <a:r>
              <a:rPr lang="ru-RU" sz="1000" dirty="0" err="1" smtClean="0"/>
              <a:t>Мудрецова</a:t>
            </a:r>
            <a:r>
              <a:rPr lang="ru-RU" sz="1000" dirty="0" smtClean="0"/>
              <a:t>, Виктория </a:t>
            </a:r>
            <a:r>
              <a:rPr lang="ru-RU" sz="1000" dirty="0" err="1" smtClean="0"/>
              <a:t>Кирпичникова</a:t>
            </a:r>
            <a:r>
              <a:rPr lang="ru-RU" sz="1000" dirty="0" smtClean="0"/>
              <a:t>, Кристина Дымова, Зарина </a:t>
            </a:r>
            <a:r>
              <a:rPr lang="ru-RU" sz="1000" dirty="0" err="1" smtClean="0"/>
              <a:t>Ионова</a:t>
            </a:r>
            <a:r>
              <a:rPr lang="ru-RU" sz="1000" dirty="0" smtClean="0"/>
              <a:t>, </a:t>
            </a:r>
            <a:r>
              <a:rPr lang="ru-RU" sz="1000" dirty="0" err="1" smtClean="0"/>
              <a:t>Альмира</a:t>
            </a:r>
            <a:r>
              <a:rPr lang="ru-RU" sz="1000" dirty="0" smtClean="0"/>
              <a:t> Рябова, </a:t>
            </a:r>
            <a:r>
              <a:rPr lang="ru-RU" sz="1000" dirty="0" err="1" smtClean="0"/>
              <a:t>Карина</a:t>
            </a:r>
            <a:r>
              <a:rPr lang="ru-RU" sz="1000" dirty="0" smtClean="0"/>
              <a:t> </a:t>
            </a:r>
            <a:r>
              <a:rPr lang="ru-RU" sz="1000" dirty="0" err="1" smtClean="0"/>
              <a:t>Бульц</a:t>
            </a:r>
            <a:r>
              <a:rPr lang="ru-RU" sz="1000" dirty="0" smtClean="0"/>
              <a:t>, Елена Кошкина, Мария Малышева.</a:t>
            </a:r>
          </a:p>
          <a:p>
            <a:r>
              <a:rPr lang="ru-RU" sz="1000" dirty="0" smtClean="0"/>
              <a:t>     Трудно поверить, как быстро пролетели студенческие годы. </a:t>
            </a:r>
          </a:p>
          <a:p>
            <a:r>
              <a:rPr lang="ru-RU" sz="1000" dirty="0" smtClean="0"/>
              <a:t>     Колледж! Сколько связано с ним! Впереди много дорог, любимая работа. </a:t>
            </a:r>
          </a:p>
          <a:p>
            <a:r>
              <a:rPr lang="ru-RU" sz="1000" dirty="0" smtClean="0"/>
              <a:t>     Впереди зачет по самой трудной теме – «Жизнь».</a:t>
            </a:r>
          </a:p>
          <a:p>
            <a:r>
              <a:rPr lang="ru-RU" sz="1000" dirty="0" smtClean="0"/>
              <a:t>       Поздравляем выпускников 2017 года с окончанием </a:t>
            </a:r>
            <a:r>
              <a:rPr lang="ru-RU" sz="1000" dirty="0" err="1" smtClean="0"/>
              <a:t>Бугульминского</a:t>
            </a:r>
            <a:r>
              <a:rPr lang="ru-RU" sz="1000" dirty="0" smtClean="0"/>
              <a:t> аграрного колледжа и желаем всем удачи и счастливого пути!</a:t>
            </a:r>
          </a:p>
          <a:p>
            <a:r>
              <a:rPr lang="ru-RU" sz="1000" dirty="0" smtClean="0"/>
              <a:t>      Уверены, что они найдут достойное место в жизни и станут настоящими профессионалами!</a:t>
            </a:r>
          </a:p>
          <a:p>
            <a:r>
              <a:rPr lang="ru-RU" sz="1000" dirty="0" smtClean="0"/>
              <a:t> </a:t>
            </a:r>
          </a:p>
          <a:p>
            <a:endParaRPr lang="ru-RU" sz="1000" dirty="0"/>
          </a:p>
        </p:txBody>
      </p:sp>
      <p:sp>
        <p:nvSpPr>
          <p:cNvPr id="41" name="TextBox 40"/>
          <p:cNvSpPr txBox="1"/>
          <p:nvPr/>
        </p:nvSpPr>
        <p:spPr>
          <a:xfrm>
            <a:off x="3786166" y="1595414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Bookman Old Style" pitchFamily="18" charset="0"/>
              </a:rPr>
              <a:t>Экзамен по самой </a:t>
            </a:r>
          </a:p>
          <a:p>
            <a:pPr algn="ctr"/>
            <a:r>
              <a:rPr lang="ru-RU" sz="1200" dirty="0" smtClean="0">
                <a:latin typeface="Bookman Old Style" pitchFamily="18" charset="0"/>
              </a:rPr>
              <a:t>трудной теме – «Жизнь»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0" y="4595810"/>
            <a:ext cx="15716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Рисунок 49" descr="DSC_072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66" y="8239148"/>
            <a:ext cx="2621999" cy="1392642"/>
          </a:xfrm>
          <a:prstGeom prst="rect">
            <a:avLst/>
          </a:prstGeom>
        </p:spPr>
      </p:pic>
      <p:pic>
        <p:nvPicPr>
          <p:cNvPr id="51" name="Рисунок 50" descr="DSC_062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52" y="4881562"/>
            <a:ext cx="1416694" cy="1143008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142852" y="2524108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2317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900" dirty="0" smtClean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Общежитие – студенческий дом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643314" y="2024042"/>
            <a:ext cx="30718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В нашем колледже закончились последние занятия: сданы выпускные  экзамены, и проведена защита выпускных квалификационных работ.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Сто пять уже бывших студентов колледжа стали дипломированными с</a:t>
            </a:r>
            <a:r>
              <a:rPr lang="ru-RU" sz="1000" dirty="0" smtClean="0"/>
              <a:t>пециалистами. </a:t>
            </a:r>
            <a:endParaRPr lang="ru-RU" sz="1000" dirty="0"/>
          </a:p>
        </p:txBody>
      </p:sp>
      <p:pic>
        <p:nvPicPr>
          <p:cNvPr id="45" name="Рисунок 44" descr="nQNRHH56_KY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43050" y="1809728"/>
            <a:ext cx="2000264" cy="972743"/>
          </a:xfrm>
          <a:prstGeom prst="rect">
            <a:avLst/>
          </a:prstGeom>
        </p:spPr>
      </p:pic>
      <p:pic>
        <p:nvPicPr>
          <p:cNvPr id="52" name="Рисунок 51" descr="lJ9cqrDtFyE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3248" y="8167710"/>
            <a:ext cx="3143248" cy="14242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52" y="3024174"/>
            <a:ext cx="3571876" cy="5643602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000" dirty="0" smtClean="0"/>
              <a:t>            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000" dirty="0" smtClean="0"/>
              <a:t>           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900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4000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4000" dirty="0" smtClean="0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00570" y="166654"/>
            <a:ext cx="2000264" cy="24622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жизнь в общежитии</a:t>
            </a:r>
            <a:endParaRPr lang="ru-RU" sz="1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14290" y="9739346"/>
            <a:ext cx="642942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500834" y="9453594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14488" y="0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buNone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00" dirty="0" smtClean="0"/>
              <a:t> </a:t>
            </a:r>
            <a:endParaRPr lang="ru-RU" sz="1000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57166" y="6453198"/>
            <a:ext cx="4071966" cy="2769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57298" y="6453198"/>
            <a:ext cx="328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99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357298" y="6810388"/>
            <a:ext cx="421484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just" fontAlgn="base"/>
            <a:r>
              <a:rPr lang="ru-RU" sz="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9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142852" y="166654"/>
            <a:ext cx="65008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71480" y="380968"/>
            <a:ext cx="300039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1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entury Schoolbook" pitchFamily="18" charset="0"/>
                <a:cs typeface="Times New Roman" pitchFamily="18" charset="0"/>
              </a:rPr>
              <a:t>Общежитие – студенческий дом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18" name="Рисунок 17" descr="DSC055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90" y="7096140"/>
            <a:ext cx="3143272" cy="2357453"/>
          </a:xfrm>
          <a:prstGeom prst="rect">
            <a:avLst/>
          </a:prstGeom>
        </p:spPr>
      </p:pic>
      <p:pic>
        <p:nvPicPr>
          <p:cNvPr id="39" name="Рисунок 38" descr="DSC05626.JPG"/>
          <p:cNvPicPr>
            <a:picLocks noChangeAspect="1"/>
          </p:cNvPicPr>
          <p:nvPr/>
        </p:nvPicPr>
        <p:blipFill>
          <a:blip r:embed="rId4" cstate="print">
            <a:lum bright="10000" contrast="10000"/>
          </a:blip>
          <a:stretch>
            <a:fillRect/>
          </a:stretch>
        </p:blipFill>
        <p:spPr>
          <a:xfrm>
            <a:off x="-4786370" y="8530818"/>
            <a:ext cx="1833575" cy="1375182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8604" y="595282"/>
            <a:ext cx="6215106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Общежитие</a:t>
            </a:r>
            <a:r>
              <a:rPr kumimoji="0" 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-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второй дом для студентов нашего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колледжа. Здесь они живут насыщенной 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и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нтересной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жизнью, для чего созданы все условия –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уютные </a:t>
            </a:r>
            <a:r>
              <a:rPr lang="ru-RU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комнаты, налаженный быт.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В общежитии</a:t>
            </a:r>
            <a:r>
              <a:rPr lang="en-US" sz="1000" dirty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организованы комнаты для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Schoolbook" pitchFamily="18" charset="0"/>
              <a:ea typeface="Century Schoolbook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самостоятельных</a:t>
            </a:r>
            <a:r>
              <a:rPr lang="en-US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занятий и отдыха. </a:t>
            </a:r>
            <a:r>
              <a:rPr lang="ru-RU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Все комнаты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Schoolbook" pitchFamily="18" charset="0"/>
              <a:ea typeface="Century Schoolbook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укомплектованы</a:t>
            </a:r>
            <a:r>
              <a:rPr kumimoji="0" lang="en-US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мебелью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,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необходимым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Schoolbook" pitchFamily="18" charset="0"/>
              <a:ea typeface="Century Schoolbook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инвентарем и условно разделены на </a:t>
            </a:r>
            <a:r>
              <a:rPr lang="ru-RU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рабочую и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Schoolbook" pitchFamily="18" charset="0"/>
              <a:ea typeface="Century Schoolbook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обеденную зоны.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 В начале учебного года в общежитии  провели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собрание, где с ребятами  вели беседу о правилах проживания и поведения.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Здесь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были выбраны  председатель Совета общежития - Алина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Галимуллина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, старосты – Мария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Шамкина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и Антон Давыдов. 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Внеучебная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деятельность в общежитии проводится согласно плана воспитательной работы. Студенты поддерживают чистоту и порядок в своих комнатах и местах общего пользования. Ежегодно в общежитии проводится традиционный конкурс в номинации «Образцовая комната».  В этом году лучшими стали комнаты № 3,5 и 7, где проживают Мария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Шамкина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, Оксана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Гузикова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, Алина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Галимуллина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,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Рамиля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Салахова, сестры </a:t>
            </a:r>
            <a:r>
              <a:rPr lang="ru-RU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Юлия и Альбина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Мифтаховы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, Алина Данилова.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Студенты Мария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Шамкина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, Алина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Галимуллина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, Эдуард Краснов, Николай Фролов,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Данис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Назмиев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,  Антон Давыдов активно участвуют в общественно полезном  труде. Зимой ребята очищают снег вокруг общежития, летом сажают и поливают цветы. 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Студенты, проживающие в общежитии, ежегодно проводят косметический ремонт в своих  комнатах. 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 В общежитии проходят интересно и увлекательно различные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мероприятия – игры, конкурсы, викторины, тематические вечера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(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«Поле чудес»,» «С новосельем первокурсник!», , «С Днем учителя!», «Новогодняя игровая программа», «День студента»,  «День здоровья»). Проводятся  беседы «</a:t>
            </a:r>
            <a:r>
              <a:rPr lang="ru-RU" sz="1000" dirty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Алкоголизм –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угроза обществу!», «Соблюдение личной гигиены», «Наркомания среди подростков», «Чистота – залог здоровья!», «О вреде курения», «Защитись от гепатита», «Как уберечь себя от СПИДА и наркотиков», «Вредные привычки»). 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                                                               В общежитии организовано информационное обеспечение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                                                          воспитательной работы. Материалы о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жизни в общежитии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                                                          оформляются в виде наглядной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агитации</a:t>
            </a:r>
            <a:r>
              <a:rPr lang="ru-RU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(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выпуск стен          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                                                        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газет, стендов, плакатов). 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                                                               В течение всего учебного года </a:t>
            </a:r>
            <a:r>
              <a:rPr lang="ru-RU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ведется индивидуальная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Schoolbook" pitchFamily="18" charset="0"/>
              <a:ea typeface="Century Schoolbook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                                                          работа со студентами, </a:t>
            </a:r>
            <a:r>
              <a:rPr lang="ru-RU" sz="1000" dirty="0" smtClean="0"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осуществляется контроль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Schoolbook" pitchFamily="18" charset="0"/>
              <a:ea typeface="Century Schoolbook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                                                          за посещаемостью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и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успеваемостью. </a:t>
            </a: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       Воспитатель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Рушания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Рифовна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Дементиенко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и комендант Тамара Иннокентьевна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Мульдиярова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Schoolbook" pitchFamily="18" charset="0"/>
                <a:ea typeface="Century Schoolbook" pitchFamily="18" charset="0"/>
                <a:cs typeface="Times New Roman" pitchFamily="18" charset="0"/>
              </a:rPr>
              <a:t> стремятся сделать всё, чтобы общежитие стало для студентов по-настоящему родным домом.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4" descr="IMG_20170504_15295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8" y="7096140"/>
            <a:ext cx="3143273" cy="2357455"/>
          </a:xfrm>
          <a:prstGeom prst="rect">
            <a:avLst/>
          </a:prstGeom>
          <a:noFill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8" y="504926"/>
            <a:ext cx="2643206" cy="167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Рисунок 20" descr="DSC05600.JPG"/>
          <p:cNvPicPr>
            <a:picLocks noChangeAspect="1"/>
          </p:cNvPicPr>
          <p:nvPr/>
        </p:nvPicPr>
        <p:blipFill>
          <a:blip r:embed="rId7" cstate="print"/>
          <a:srcRect r="10526"/>
          <a:stretch>
            <a:fillRect/>
          </a:stretch>
        </p:blipFill>
        <p:spPr>
          <a:xfrm>
            <a:off x="1500174" y="5453066"/>
            <a:ext cx="1071570" cy="898228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 flipH="1" flipV="1">
            <a:off x="500042" y="5453066"/>
            <a:ext cx="1005248" cy="93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214290" y="6953264"/>
            <a:ext cx="642942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90" y="2595546"/>
            <a:ext cx="6429420" cy="5572163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500834" y="9525032"/>
            <a:ext cx="2503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42852" y="9739346"/>
            <a:ext cx="65722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928670" y="1095348"/>
            <a:ext cx="4929222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9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9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42852" y="7810520"/>
            <a:ext cx="4572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lang="ru-RU" sz="900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0" y="166654"/>
            <a:ext cx="685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85728" y="3278090"/>
            <a:ext cx="6143644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пользе огородничества знают все: огород дает к столу значительную часть пищевых продуктов. И главное, с огорода поступают по истине уникальные дары природы, богатые витаминами, белками, аминокислотами, минеральными веществами и другими биологически сложными соединениями, необходимыми для жизнедеятельности  человека.      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выращивать богатые витаминами овощи,  в нашем колледже построили небольшую теплицу.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В феврале студенты колледжа под руководством Светланы Васильевны</a:t>
            </a:r>
            <a:r>
              <a:rPr kumimoji="0" lang="ru-RU" sz="11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Хасановой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посеяли семена овощей в рассадные ящики и ухаживали за всходами. С конца марта – начала апреля вели  интенсивную подготовку   теплицы к  посеву. В грядки внесли хорошо перепревший перегной, компост и песок. Пролили горячим раствором марганца для обеззараживания. В теплице поставили бочку для воды, чтобы поливать растения теплой и отстоянной водой. Когда установилась теплая погода высадили  рассаду помидоров, посадили огурцы, капусту, укроп, редиску, чеснок, лук, баклажаны, перец.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Не прекращается  работа в теплице  даже в разгар каникул, потому что овощи надо всё время  поливать  и пропалывать.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В теплице постоянно трудятся ребята из групп МТО – 109, АМ-210, ТТ-104, ЭСХ-206,ЭСХ – 305.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Студенты нашего колледжа, работая в теплице,  приобретают опыт и навыки овощеводства, закрепляют свои знания по биологии, овладевают методом управления ростом и развитием растений. 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У обучающихся  воспитывается ответственность за порученное дело, они привыкают начатое дело всегда доводить до конца. 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Все овощи, которые выращиваются в теплице поставляются в столовую колледжа, чтобы разнообразить питание студентов.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28604" y="238092"/>
            <a:ext cx="2428892" cy="27699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CyrillicOld" pitchFamily="2" charset="0"/>
              </a:rPr>
              <a:t>Учение и труд рядом живут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yrillicOld" pitchFamily="2" charset="0"/>
              <a:cs typeface="Arial" pitchFamily="34" charset="0"/>
            </a:endParaRPr>
          </a:p>
        </p:txBody>
      </p:sp>
      <p:pic>
        <p:nvPicPr>
          <p:cNvPr id="21" name="Рисунок 20" descr="DSC056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324" y="738158"/>
            <a:ext cx="2648682" cy="2500330"/>
          </a:xfrm>
          <a:prstGeom prst="rect">
            <a:avLst/>
          </a:prstGeom>
        </p:spPr>
      </p:pic>
      <p:pic>
        <p:nvPicPr>
          <p:cNvPr id="27" name="Рисунок 26" descr="DSC05611.JPG"/>
          <p:cNvPicPr>
            <a:picLocks noChangeAspect="1"/>
          </p:cNvPicPr>
          <p:nvPr/>
        </p:nvPicPr>
        <p:blipFill>
          <a:blip r:embed="rId4" cstate="print"/>
          <a:srcRect t="15447"/>
          <a:stretch>
            <a:fillRect/>
          </a:stretch>
        </p:blipFill>
        <p:spPr>
          <a:xfrm>
            <a:off x="3071810" y="1023910"/>
            <a:ext cx="3500462" cy="2219807"/>
          </a:xfrm>
          <a:prstGeom prst="rect">
            <a:avLst/>
          </a:prstGeom>
        </p:spPr>
      </p:pic>
      <p:pic>
        <p:nvPicPr>
          <p:cNvPr id="28" name="Рисунок 27" descr="DSC056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57430" y="7881958"/>
            <a:ext cx="2047890" cy="1535917"/>
          </a:xfrm>
          <a:prstGeom prst="rect">
            <a:avLst/>
          </a:prstGeom>
        </p:spPr>
      </p:pic>
      <p:pic>
        <p:nvPicPr>
          <p:cNvPr id="29" name="Рисунок 28" descr="DSC056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7" y="7881958"/>
            <a:ext cx="2047889" cy="1535917"/>
          </a:xfrm>
          <a:prstGeom prst="rect">
            <a:avLst/>
          </a:prstGeom>
        </p:spPr>
      </p:pic>
      <p:pic>
        <p:nvPicPr>
          <p:cNvPr id="20" name="Рисунок 19" descr="DSC0560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52" y="7881958"/>
            <a:ext cx="2119328" cy="1589496"/>
          </a:xfrm>
          <a:prstGeom prst="rect">
            <a:avLst/>
          </a:prstGeom>
        </p:spPr>
      </p:pic>
      <p:cxnSp>
        <p:nvCxnSpPr>
          <p:cNvPr id="31" name="Прямая соединительная линия 30"/>
          <p:cNvCxnSpPr/>
          <p:nvPr/>
        </p:nvCxnSpPr>
        <p:spPr>
          <a:xfrm>
            <a:off x="0" y="7667644"/>
            <a:ext cx="657227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929066" y="380968"/>
            <a:ext cx="18325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Batang" pitchFamily="18" charset="-127"/>
                <a:ea typeface="Batang" pitchFamily="18" charset="-127"/>
              </a:rPr>
              <a:t>Теплица в колледже</a:t>
            </a:r>
            <a:endParaRPr lang="ru-RU" sz="1200" b="1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857364" y="2666984"/>
            <a:ext cx="4643470" cy="8032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ru-RU" sz="1100" dirty="0" smtClean="0"/>
              <a:t>    	</a:t>
            </a:r>
            <a:endParaRPr lang="ru-RU" sz="1000" dirty="0" smtClean="0"/>
          </a:p>
          <a:p>
            <a:pPr>
              <a:buNone/>
            </a:pPr>
            <a:r>
              <a:rPr lang="ru-RU" sz="1100" dirty="0" smtClean="0"/>
              <a:t/>
            </a:r>
            <a:br>
              <a:rPr lang="ru-RU" sz="1100" dirty="0" smtClean="0"/>
            </a:br>
            <a:endParaRPr lang="ru-RU" sz="1100" dirty="0" smtClean="0"/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42852" y="166654"/>
            <a:ext cx="65722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20" idx="2"/>
          </p:cNvCxnSpPr>
          <p:nvPr/>
        </p:nvCxnSpPr>
        <p:spPr>
          <a:xfrm>
            <a:off x="214290" y="9667908"/>
            <a:ext cx="6340301" cy="31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14290" y="6453198"/>
            <a:ext cx="63579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429396" y="9453594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85728" y="9239280"/>
            <a:ext cx="23574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Студенческая газета «</a:t>
            </a:r>
            <a:r>
              <a:rPr lang="ru-RU" sz="800" dirty="0" err="1" smtClean="0">
                <a:latin typeface="Times New Roman" pitchFamily="18" charset="0"/>
                <a:cs typeface="Times New Roman" pitchFamily="18" charset="0"/>
              </a:rPr>
              <a:t>Фордзон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Ответственный за выпуск Л.Е. </a:t>
            </a:r>
            <a:r>
              <a:rPr lang="ru-RU" sz="800" dirty="0" err="1" smtClean="0">
                <a:latin typeface="Times New Roman" pitchFamily="18" charset="0"/>
                <a:cs typeface="Times New Roman" pitchFamily="18" charset="0"/>
              </a:rPr>
              <a:t>Пилевич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71942" y="43814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2500306" y="9239280"/>
            <a:ext cx="2443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Наш адрес: 423230, РТ, г.Бугульма, ул.Ленина, 135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телефон 8 (85594) 4-66-93 факс 8 ( 85594) 4-66-93</a:t>
            </a:r>
          </a:p>
          <a:p>
            <a:pPr fontAlgn="t"/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pu75@yandex.ru Bak.Agrarnyy@tatar.ru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86388" y="9382156"/>
            <a:ext cx="8460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Тираж 50 экз.</a:t>
            </a:r>
            <a:endParaRPr lang="ru-RU" sz="800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42852" y="5238752"/>
            <a:ext cx="65008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643026" y="5810256"/>
            <a:ext cx="521497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     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571480" y="-261974"/>
            <a:ext cx="592935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1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4E4E4E"/>
                </a:solidFill>
                <a:effectLst/>
                <a:latin typeface="Century Schoolbook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42852" y="2952736"/>
            <a:ext cx="5500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928802" y="552450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214290" y="7953396"/>
            <a:ext cx="507209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214290" y="9024966"/>
            <a:ext cx="63579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Рисунок 38" descr="KRYYZQBia7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90" y="5453066"/>
            <a:ext cx="785818" cy="861304"/>
          </a:xfrm>
          <a:prstGeom prst="rect">
            <a:avLst/>
          </a:prstGeom>
        </p:spPr>
      </p:pic>
      <p:pic>
        <p:nvPicPr>
          <p:cNvPr id="40" name="Рисунок 39" descr="Ul0vi_m6CL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92" y="5453066"/>
            <a:ext cx="659545" cy="928694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214422" y="5381628"/>
            <a:ext cx="450059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/>
              <a:t>     </a:t>
            </a:r>
            <a:r>
              <a:rPr lang="ru-RU" sz="1100" dirty="0" smtClean="0"/>
              <a:t>Рафаэль </a:t>
            </a:r>
            <a:r>
              <a:rPr lang="ru-RU" sz="1100" dirty="0" err="1" smtClean="0"/>
              <a:t>Галимов</a:t>
            </a:r>
            <a:r>
              <a:rPr lang="ru-RU" sz="1100" dirty="0" smtClean="0"/>
              <a:t> студент группы МТО-109 стал призером Всероссийского конкурса  студенческих социально - значимых проектов «Студенческая инициатива – шаг в будущее».</a:t>
            </a:r>
          </a:p>
          <a:p>
            <a:pPr algn="just"/>
            <a:r>
              <a:rPr lang="ru-RU" sz="1100" dirty="0" smtClean="0"/>
              <a:t>    Руководитель Татьяна Васильевна Корнилова.</a:t>
            </a:r>
          </a:p>
          <a:p>
            <a:pPr algn="ctr"/>
            <a:r>
              <a:rPr lang="ru-RU" sz="1100" dirty="0" smtClean="0"/>
              <a:t>       Поздравляем! Желаем творческих успехов! </a:t>
            </a:r>
            <a:endParaRPr lang="ru-RU" sz="1100" dirty="0"/>
          </a:p>
        </p:txBody>
      </p:sp>
      <p:sp>
        <p:nvSpPr>
          <p:cNvPr id="27" name="TextBox 26"/>
          <p:cNvSpPr txBox="1"/>
          <p:nvPr/>
        </p:nvSpPr>
        <p:spPr>
          <a:xfrm>
            <a:off x="214290" y="3809992"/>
            <a:ext cx="714380" cy="25391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050" dirty="0" smtClean="0">
                <a:latin typeface="CyrillicOld" pitchFamily="2" charset="0"/>
              </a:rPr>
              <a:t>Конкурс</a:t>
            </a:r>
            <a:endParaRPr lang="ru-RU" sz="1050" dirty="0">
              <a:latin typeface="CyrillicOld" pitchFamily="2" charset="0"/>
            </a:endParaRPr>
          </a:p>
        </p:txBody>
      </p:sp>
      <p:pic>
        <p:nvPicPr>
          <p:cNvPr id="30" name="Рисунок 29" descr="DSC_0074.JPG"/>
          <p:cNvPicPr>
            <a:picLocks noChangeAspect="1"/>
          </p:cNvPicPr>
          <p:nvPr/>
        </p:nvPicPr>
        <p:blipFill>
          <a:blip r:embed="rId5" cstate="print"/>
          <a:srcRect t="15533" b="6133"/>
          <a:stretch>
            <a:fillRect/>
          </a:stretch>
        </p:blipFill>
        <p:spPr>
          <a:xfrm>
            <a:off x="156188" y="666720"/>
            <a:ext cx="3497580" cy="1928826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643314" y="595282"/>
            <a:ext cx="3071834" cy="258532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entury Schoolbook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entury Schoolbook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entury Schoolbook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1 июня студенты нашего колледжа посетили Социально-реабилитационный</a:t>
            </a:r>
            <a:r>
              <a:rPr kumimoji="0" lang="ru-RU" sz="1050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 «Возрождение».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Воспитанники центра были искренне рады гостям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Прием</a:t>
            </a:r>
            <a:r>
              <a:rPr kumimoji="0" lang="ru-RU" sz="1050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стал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невероятно теплым, душевным и доброжелательным.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Ребята были очень веселые и жизнерадостные.</a:t>
            </a: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Общение с новыми друзьями, совместные занятия помогли мальчиками и девочкам, требующим повседневной заботы, а также самим волонтерам обрести уверенность в собственных силах и проявить свои способности.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85728" y="238092"/>
            <a:ext cx="1071570" cy="2616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100" dirty="0" smtClean="0">
                <a:latin typeface="CyrillicOld" pitchFamily="2" charset="0"/>
              </a:rPr>
              <a:t>   Доброе дело</a:t>
            </a:r>
            <a:endParaRPr lang="ru-RU" sz="1100" dirty="0">
              <a:latin typeface="CyrillicOld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857628" y="452406"/>
            <a:ext cx="28575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 smtClean="0">
                <a:solidFill>
                  <a:srgbClr val="990000"/>
                </a:solidFill>
                <a:latin typeface="Batang" pitchFamily="18" charset="-127"/>
                <a:ea typeface="Batang" pitchFamily="18" charset="-127"/>
              </a:rPr>
              <a:t>Международный день защиты детей</a:t>
            </a:r>
            <a:endParaRPr lang="ru-RU" sz="1050" b="1" dirty="0">
              <a:solidFill>
                <a:srgbClr val="99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4290" y="2595546"/>
            <a:ext cx="635800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 ходе визита студенты  вызвали у воспитанников массу позитивных эмоций и дали им понять, что они не одиноки. </a:t>
            </a:r>
            <a:r>
              <a:rPr lang="ru-RU" sz="1100" dirty="0" smtClean="0">
                <a:solidFill>
                  <a:srgbClr val="22222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Студенты очень подружились с детьми, которые снова ждут в гости наших ребят. </a:t>
            </a:r>
            <a:endParaRPr lang="ru-RU" sz="11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Все ребята из реабилитационного центра  получили подарки и море приятных  впечатлений.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На память об этом дне остались фотографии, а главное - теплые воспоминания в памяти воспитанников и волонтеров колледжа.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43116" y="7310454"/>
            <a:ext cx="1785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/>
            </a:r>
            <a:br>
              <a:rPr lang="ru-RU" sz="1000" dirty="0" smtClean="0"/>
            </a:br>
            <a:endParaRPr lang="ru-RU" sz="1000" dirty="0"/>
          </a:p>
        </p:txBody>
      </p:sp>
      <p:sp>
        <p:nvSpPr>
          <p:cNvPr id="37" name="TextBox 36"/>
          <p:cNvSpPr txBox="1"/>
          <p:nvPr/>
        </p:nvSpPr>
        <p:spPr>
          <a:xfrm>
            <a:off x="142852" y="6453198"/>
            <a:ext cx="55721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Уважаемые </a:t>
            </a:r>
            <a:r>
              <a:rPr lang="ru-RU" sz="1400" dirty="0" err="1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Фания</a:t>
            </a:r>
            <a:r>
              <a:rPr lang="ru-RU" sz="1400" dirty="0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Миннуловна</a:t>
            </a:r>
            <a:r>
              <a:rPr lang="ru-RU" sz="1400" dirty="0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Зиятдинова</a:t>
            </a:r>
            <a:r>
              <a:rPr lang="ru-RU" sz="1400" dirty="0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 и </a:t>
            </a:r>
            <a:r>
              <a:rPr lang="ru-RU" sz="1400" dirty="0" err="1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Зиля</a:t>
            </a:r>
            <a:r>
              <a:rPr lang="ru-RU" sz="1400" dirty="0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Фаритовна</a:t>
            </a:r>
            <a:r>
              <a:rPr lang="ru-RU" sz="1400" dirty="0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Гараева</a:t>
            </a:r>
            <a:r>
              <a:rPr lang="ru-RU" sz="1400" dirty="0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!</a:t>
            </a:r>
          </a:p>
          <a:p>
            <a:pPr algn="ctr"/>
            <a:r>
              <a:rPr lang="ru-RU" sz="1600" dirty="0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Примите  самые добрые и искренние</a:t>
            </a:r>
          </a:p>
          <a:p>
            <a:pPr algn="ctr"/>
            <a:r>
              <a:rPr lang="ru-RU" sz="1600" dirty="0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 поздравления</a:t>
            </a:r>
            <a:r>
              <a:rPr lang="ru-RU" sz="1400" dirty="0" smtClean="0">
                <a:solidFill>
                  <a:srgbClr val="7030A0"/>
                </a:solidFill>
                <a:latin typeface="Monotype Corsiva" pitchFamily="66" charset="0"/>
                <a:ea typeface="Batang" pitchFamily="18" charset="-127"/>
                <a:cs typeface="Times New Roman" pitchFamily="18" charset="0"/>
              </a:rPr>
              <a:t>!</a:t>
            </a:r>
            <a:endParaRPr lang="ru-RU" sz="1400" dirty="0">
              <a:solidFill>
                <a:srgbClr val="7030A0"/>
              </a:solidFill>
              <a:latin typeface="Monotype Corsiva" pitchFamily="66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500306" y="7167578"/>
            <a:ext cx="2000264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Вам желаем в юбилей</a:t>
            </a:r>
            <a:b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Долгих лет, счастливых дней,</a:t>
            </a:r>
            <a:b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 здоровья, и успеха,</a:t>
            </a:r>
            <a:b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Радости, задора, смеха.</a:t>
            </a:r>
            <a:b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Шарма, красоты, внимания,</a:t>
            </a:r>
            <a:b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Нежности, очарования,</a:t>
            </a:r>
            <a:b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Восхищений и признаний,</a:t>
            </a:r>
            <a:b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1100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Исполнения  всех желаний.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22" y="6978013"/>
            <a:ext cx="1428760" cy="1923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Библиотека\Desktop\ТАТЬЯНА ВАСИл\HWeIGyySUv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8" y="4167182"/>
            <a:ext cx="638333" cy="989416"/>
          </a:xfrm>
          <a:prstGeom prst="rect">
            <a:avLst/>
          </a:prstGeom>
          <a:noFill/>
        </p:spPr>
      </p:pic>
      <p:cxnSp>
        <p:nvCxnSpPr>
          <p:cNvPr id="41" name="Прямая соединительная линия 40"/>
          <p:cNvCxnSpPr/>
          <p:nvPr/>
        </p:nvCxnSpPr>
        <p:spPr>
          <a:xfrm>
            <a:off x="142852" y="3738554"/>
            <a:ext cx="65008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214422" y="3881430"/>
            <a:ext cx="542928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/>
              <a:t>     В Нижнекамском  агропромышленном колледже состоялся  </a:t>
            </a:r>
            <a:r>
              <a:rPr lang="en-US" sz="1100" dirty="0" smtClean="0"/>
              <a:t>II</a:t>
            </a:r>
            <a:r>
              <a:rPr lang="ru-RU" sz="1100" dirty="0" smtClean="0"/>
              <a:t> – Всероссийский конкурс  методических разработок преподавателей общих гуманитарных  и социально-экономического цикла (ОГСЭ) ПОО СПО Российской Федерации и Республики Татарстан.</a:t>
            </a:r>
          </a:p>
          <a:p>
            <a:pPr algn="just"/>
            <a:r>
              <a:rPr lang="ru-RU" sz="1100" dirty="0" smtClean="0"/>
              <a:t>     Преподаватель истории Татьяна Васильевна Корнилова заняла 1 место в номинации «Инновации в образовании».  </a:t>
            </a:r>
          </a:p>
          <a:p>
            <a:pPr algn="ctr"/>
            <a:r>
              <a:rPr lang="ru-RU" sz="1100" dirty="0" smtClean="0"/>
              <a:t>Поздравляем с ПОБЕДОЙ!</a:t>
            </a:r>
            <a:endParaRPr lang="ru-RU" sz="1100" dirty="0"/>
          </a:p>
        </p:txBody>
      </p:sp>
      <p:sp>
        <p:nvSpPr>
          <p:cNvPr id="48" name="TextBox 47"/>
          <p:cNvSpPr txBox="1"/>
          <p:nvPr/>
        </p:nvSpPr>
        <p:spPr>
          <a:xfrm>
            <a:off x="6000768" y="6453198"/>
            <a:ext cx="660758" cy="24622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1000" dirty="0" smtClean="0">
                <a:latin typeface="CyrillicOld" pitchFamily="2" charset="0"/>
              </a:rPr>
              <a:t>юбиляры</a:t>
            </a:r>
            <a:endParaRPr lang="ru-RU" sz="1000" dirty="0">
              <a:latin typeface="CyrillicOld" pitchFamily="2" charset="0"/>
            </a:endParaRPr>
          </a:p>
        </p:txBody>
      </p:sp>
      <p:pic>
        <p:nvPicPr>
          <p:cNvPr id="2" name="Picture 2" descr="C:\Users\Библиотека\Downloads\4284544_1498725634_5954bce1c796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9317" y="7096140"/>
            <a:ext cx="1340023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5301</TotalTime>
  <Words>853</Words>
  <Application>Microsoft Office PowerPoint</Application>
  <PresentationFormat>Лист A4 (210x297 мм)</PresentationFormat>
  <Paragraphs>131</Paragraphs>
  <Slides>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Библиотека</dc:creator>
  <cp:lastModifiedBy>Библиотека</cp:lastModifiedBy>
  <cp:revision>558</cp:revision>
  <dcterms:created xsi:type="dcterms:W3CDTF">2017-03-01T08:44:10Z</dcterms:created>
  <dcterms:modified xsi:type="dcterms:W3CDTF">2017-06-29T14:07:53Z</dcterms:modified>
</cp:coreProperties>
</file>